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  <p:sldMasterId id="2147483678" r:id="rId5"/>
  </p:sldMasterIdLst>
  <p:notesMasterIdLst>
    <p:notesMasterId r:id="rId25"/>
  </p:notesMasterIdLst>
  <p:sldIdLst>
    <p:sldId id="260" r:id="rId6"/>
    <p:sldId id="258" r:id="rId7"/>
    <p:sldId id="320" r:id="rId8"/>
    <p:sldId id="353" r:id="rId9"/>
    <p:sldId id="355" r:id="rId10"/>
    <p:sldId id="354" r:id="rId11"/>
    <p:sldId id="321" r:id="rId12"/>
    <p:sldId id="322" r:id="rId13"/>
    <p:sldId id="323" r:id="rId14"/>
    <p:sldId id="356" r:id="rId15"/>
    <p:sldId id="324" r:id="rId16"/>
    <p:sldId id="325" r:id="rId17"/>
    <p:sldId id="358" r:id="rId18"/>
    <p:sldId id="357" r:id="rId19"/>
    <p:sldId id="326" r:id="rId20"/>
    <p:sldId id="327" r:id="rId21"/>
    <p:sldId id="328" r:id="rId22"/>
    <p:sldId id="329" r:id="rId23"/>
    <p:sldId id="330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mbria Math" panose="02040503050406030204" pitchFamily="18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29" userDrawn="1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pos="6902" userDrawn="1">
          <p15:clr>
            <a:srgbClr val="A4A3A4"/>
          </p15:clr>
        </p15:guide>
        <p15:guide id="5" orient="horz" pos="13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ny LO" initials="JL" lastIdx="2" clrIdx="0">
    <p:extLst>
      <p:ext uri="{19B8F6BF-5375-455C-9EA6-DF929625EA0E}">
        <p15:presenceInfo xmlns:p15="http://schemas.microsoft.com/office/powerpoint/2012/main" userId="S::j.lo@ecu.edu.au::2469e7bb-cfa9-47dd-b42e-7929089ec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70740" autoAdjust="0"/>
  </p:normalViewPr>
  <p:slideViewPr>
    <p:cSldViewPr snapToGrid="0">
      <p:cViewPr varScale="1">
        <p:scale>
          <a:sx n="47" d="100"/>
          <a:sy n="47" d="100"/>
        </p:scale>
        <p:origin x="1224" y="48"/>
      </p:cViewPr>
      <p:guideLst>
        <p:guide orient="horz" pos="3929"/>
        <p:guide pos="688"/>
        <p:guide pos="6902"/>
        <p:guide orient="horz" pos="13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3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3.tif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64CBF-A83F-45CD-B222-DA5F6545660D}" type="datetimeFigureOut">
              <a:rPr lang="en-AU" smtClean="0"/>
              <a:t>24/03/2020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C41E0-1F10-4CA0-90CC-2CF8149F7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769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6C41E0-1F10-4CA0-90CC-2CF8149F7BDA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350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DHC Not used frequently as it can be quite time consuming. AHC generally provides better results.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8973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713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8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8921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DHC Not used frequently as it can be quite time consuming. AHC generally provides better results.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7117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2229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buFont typeface="Wingdings" panose="05000000000000000000" pitchFamily="2" charset="2"/>
              <a:buNone/>
            </a:pPr>
            <a:r>
              <a:rPr lang="en-AU" sz="1200" dirty="0"/>
              <a:t>There is no standard approach to cluster analysis.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67488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buFont typeface="Wingdings" panose="05000000000000000000" pitchFamily="2" charset="2"/>
              <a:buNone/>
            </a:pPr>
            <a:r>
              <a:rPr lang="en-AU" sz="1200" dirty="0"/>
              <a:t>There is no standard approach to cluster analysis.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3971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buFont typeface="Wingdings" panose="05000000000000000000" pitchFamily="2" charset="2"/>
              <a:buNone/>
            </a:pPr>
            <a:r>
              <a:rPr lang="en-AU" sz="1200" dirty="0"/>
              <a:t>There is no standard approach to cluster analysis.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06586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buFont typeface="Wingdings" panose="05000000000000000000" pitchFamily="2" charset="2"/>
              <a:buNone/>
            </a:pPr>
            <a:r>
              <a:rPr lang="en-AU" sz="1200" dirty="0"/>
              <a:t>There is no standard approach to cluster analysis.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0207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Cluster analysis is an “unsupervised” technique and makes no assumptions regarding the number of groups or the group structure.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44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134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sz="1200" dirty="0" smtClean="0"/>
                  <a:t>In other words, the results depend on the unit of measurement used.</a:t>
                </a:r>
              </a:p>
              <a:p>
                <a:endParaRPr lang="en-AU" sz="800" dirty="0"/>
              </a:p>
              <a:p>
                <a:r>
                  <a:rPr lang="en-AU" sz="1200" dirty="0"/>
                  <a:t>Even if the unit is the same for the </a:t>
                </a:r>
                <a:r>
                  <a:rPr lang="en-AU" sz="1200" b="0" i="0" smtClean="0">
                    <a:latin typeface="Cambria Math" panose="02040503050406030204" pitchFamily="18" charset="0"/>
                  </a:rPr>
                  <a:t>𝑝</a:t>
                </a:r>
                <a:r>
                  <a:rPr lang="en-AU" sz="1200" dirty="0"/>
                  <a:t> variables, but the scales or range is substantially different, the results will bias toward those with greater range</a:t>
                </a:r>
                <a:r>
                  <a:rPr lang="en-AU" sz="1200" dirty="0" smtClean="0"/>
                  <a:t>.</a:t>
                </a:r>
              </a:p>
              <a:p>
                <a:endParaRPr lang="en-AU" sz="1200" dirty="0" smtClean="0"/>
              </a:p>
              <a:p>
                <a:r>
                  <a:rPr lang="en-AU" sz="1200" dirty="0" smtClean="0"/>
                  <a:t>Some will argue</a:t>
                </a:r>
                <a:r>
                  <a:rPr lang="en-AU" sz="1200" baseline="0" dirty="0" smtClean="0"/>
                  <a:t> that the standardised variables should always be used. </a:t>
                </a:r>
              </a:p>
              <a:p>
                <a:endParaRPr lang="en-AU" sz="1200" baseline="0" dirty="0" smtClean="0"/>
              </a:p>
              <a:p>
                <a:r>
                  <a:rPr lang="en-AU" sz="1200" baseline="0" dirty="0" smtClean="0"/>
                  <a:t>The use of standardised variables is equivalent to the </a:t>
                </a:r>
                <a:r>
                  <a:rPr lang="en-AU" sz="1200" baseline="0" dirty="0" err="1" smtClean="0"/>
                  <a:t>eigen</a:t>
                </a:r>
                <a:r>
                  <a:rPr lang="en-AU" sz="1200" baseline="0" dirty="0" smtClean="0"/>
                  <a:t>-decomposition of the correlation matrix.</a:t>
                </a:r>
                <a:endParaRPr lang="en-AU" sz="1200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554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sz="1200" dirty="0" smtClean="0"/>
                  <a:t>In other words, the results depend on the unit of measurement used.</a:t>
                </a:r>
              </a:p>
              <a:p>
                <a:endParaRPr lang="en-AU" sz="800" dirty="0"/>
              </a:p>
              <a:p>
                <a:r>
                  <a:rPr lang="en-AU" sz="1200" dirty="0"/>
                  <a:t>Even if the unit is the same for the </a:t>
                </a:r>
                <a:r>
                  <a:rPr lang="en-AU" sz="1200" b="0" i="0" smtClean="0">
                    <a:latin typeface="Cambria Math" panose="02040503050406030204" pitchFamily="18" charset="0"/>
                  </a:rPr>
                  <a:t>𝑝</a:t>
                </a:r>
                <a:r>
                  <a:rPr lang="en-AU" sz="1200" dirty="0"/>
                  <a:t> variables, but the scales or range is substantially different, the results will bias toward those with greater range</a:t>
                </a:r>
                <a:r>
                  <a:rPr lang="en-AU" sz="1200" dirty="0" smtClean="0"/>
                  <a:t>.</a:t>
                </a:r>
              </a:p>
              <a:p>
                <a:endParaRPr lang="en-AU" sz="1200" dirty="0" smtClean="0"/>
              </a:p>
              <a:p>
                <a:r>
                  <a:rPr lang="en-AU" sz="1200" dirty="0" smtClean="0"/>
                  <a:t>Some will argue</a:t>
                </a:r>
                <a:r>
                  <a:rPr lang="en-AU" sz="1200" baseline="0" dirty="0" smtClean="0"/>
                  <a:t> that the standardised variables should always be used. </a:t>
                </a:r>
              </a:p>
              <a:p>
                <a:endParaRPr lang="en-AU" sz="1200" baseline="0" dirty="0" smtClean="0"/>
              </a:p>
              <a:p>
                <a:r>
                  <a:rPr lang="en-AU" sz="1200" baseline="0" dirty="0" smtClean="0"/>
                  <a:t>The use of standardised variables is equivalent to the </a:t>
                </a:r>
                <a:r>
                  <a:rPr lang="en-AU" sz="1200" baseline="0" dirty="0" err="1" smtClean="0"/>
                  <a:t>eigen</a:t>
                </a:r>
                <a:r>
                  <a:rPr lang="en-AU" sz="1200" baseline="0" dirty="0" smtClean="0"/>
                  <a:t>-decomposition of the correlation matrix.</a:t>
                </a:r>
                <a:endParaRPr lang="en-AU" sz="1200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6881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sz="1200" dirty="0" smtClean="0"/>
                  <a:t>In other words, the results depend on the unit of measurement used.</a:t>
                </a:r>
              </a:p>
              <a:p>
                <a:endParaRPr lang="en-AU" sz="800" dirty="0"/>
              </a:p>
              <a:p>
                <a:r>
                  <a:rPr lang="en-AU" sz="1200" dirty="0"/>
                  <a:t>Even if the unit is the same for the </a:t>
                </a:r>
                <a:r>
                  <a:rPr lang="en-AU" sz="1200" b="0" i="0" smtClean="0">
                    <a:latin typeface="Cambria Math" panose="02040503050406030204" pitchFamily="18" charset="0"/>
                  </a:rPr>
                  <a:t>𝑝</a:t>
                </a:r>
                <a:r>
                  <a:rPr lang="en-AU" sz="1200" dirty="0"/>
                  <a:t> variables, but the scales or range is substantially different, the results will bias toward those with greater range</a:t>
                </a:r>
                <a:r>
                  <a:rPr lang="en-AU" sz="1200" dirty="0" smtClean="0"/>
                  <a:t>.</a:t>
                </a:r>
              </a:p>
              <a:p>
                <a:endParaRPr lang="en-AU" sz="1200" dirty="0" smtClean="0"/>
              </a:p>
              <a:p>
                <a:r>
                  <a:rPr lang="en-AU" sz="1200" dirty="0" smtClean="0"/>
                  <a:t>Some will argue</a:t>
                </a:r>
                <a:r>
                  <a:rPr lang="en-AU" sz="1200" baseline="0" dirty="0" smtClean="0"/>
                  <a:t> that the standardised variables should always be used. </a:t>
                </a:r>
              </a:p>
              <a:p>
                <a:endParaRPr lang="en-AU" sz="1200" baseline="0" dirty="0" smtClean="0"/>
              </a:p>
              <a:p>
                <a:r>
                  <a:rPr lang="en-AU" sz="1200" baseline="0" dirty="0" smtClean="0"/>
                  <a:t>The use of standardised variables is equivalent to the </a:t>
                </a:r>
                <a:r>
                  <a:rPr lang="en-AU" sz="1200" baseline="0" dirty="0" err="1" smtClean="0"/>
                  <a:t>eigen</a:t>
                </a:r>
                <a:r>
                  <a:rPr lang="en-AU" sz="1200" baseline="0" dirty="0" smtClean="0"/>
                  <a:t>-decomposition of the correlation matrix.</a:t>
                </a:r>
                <a:endParaRPr lang="en-AU" sz="1200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628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165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65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dirty="0"/>
              <a:t>DHC Not used frequently as it can be quite time consuming. AHC generally provides better results.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F598F4-E49E-0C4A-95A0-3D4224C6B1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8374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1"/>
            <a:ext cx="11427527" cy="10149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32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 without sub heading: Click to add heading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9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2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 sub 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8" y="1436500"/>
            <a:ext cx="11427527" cy="3990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2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4" y="3006013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C: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0" y="4292601"/>
            <a:ext cx="4810441" cy="86148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70720" y="18562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74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009878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1149479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1592633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58469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8" rIns="121917" bIns="60958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en-US" sz="1800">
              <a:solidFill>
                <a:srgbClr val="101920"/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</p:spTree>
    <p:extLst>
      <p:ext uri="{BB962C8B-B14F-4D97-AF65-F5344CB8AC3E}">
        <p14:creationId xmlns:p14="http://schemas.microsoft.com/office/powerpoint/2010/main" val="3674105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7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</p:spTree>
    <p:extLst>
      <p:ext uri="{BB962C8B-B14F-4D97-AF65-F5344CB8AC3E}">
        <p14:creationId xmlns:p14="http://schemas.microsoft.com/office/powerpoint/2010/main" val="39570564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4936" y="4681699"/>
            <a:ext cx="5978539" cy="1797599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A: Click to add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01823" y="177553"/>
            <a:ext cx="2700789" cy="8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4399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1"/>
            <a:ext cx="11427527" cy="1014992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without sub heading: Click to add heading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6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6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8" y="893262"/>
            <a:ext cx="11427527" cy="673861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 with sub 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3"/>
            <a:ext cx="12192000" cy="4949747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8" y="1436500"/>
            <a:ext cx="11427527" cy="399081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1949" y="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41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893898"/>
            <a:ext cx="12192000" cy="101435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2239" y="893264"/>
            <a:ext cx="11427527" cy="67386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</a:t>
            </a:r>
            <a:r>
              <a:rPr lang="en-US"/>
              <a:t>A with sub </a:t>
            </a:r>
            <a:r>
              <a:rPr lang="en-US" dirty="0"/>
              <a:t>heading: Click to add heading</a:t>
            </a:r>
          </a:p>
        </p:txBody>
      </p:sp>
      <p:sp>
        <p:nvSpPr>
          <p:cNvPr id="5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0" y="1908255"/>
            <a:ext cx="12192000" cy="49497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2239" y="1509174"/>
            <a:ext cx="11427527" cy="3990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753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4" y="3006013"/>
            <a:ext cx="4810985" cy="1237623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C: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0" y="4292601"/>
            <a:ext cx="4810441" cy="861484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70720" y="185620"/>
            <a:ext cx="2690051" cy="8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9113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>
              <a:solidFill>
                <a:schemeClr val="accent5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2194927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</p:spTree>
    <p:extLst>
      <p:ext uri="{BB962C8B-B14F-4D97-AF65-F5344CB8AC3E}">
        <p14:creationId xmlns:p14="http://schemas.microsoft.com/office/powerpoint/2010/main" val="36268626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7243499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-1" y="0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8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</p:spPr>
        <p:txBody>
          <a:bodyPr>
            <a:normAutofit/>
          </a:bodyPr>
          <a:lstStyle>
            <a:lvl1pPr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</p:spTree>
    <p:extLst>
      <p:ext uri="{BB962C8B-B14F-4D97-AF65-F5344CB8AC3E}">
        <p14:creationId xmlns:p14="http://schemas.microsoft.com/office/powerpoint/2010/main" val="22127214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6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3733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</p:spTree>
    <p:extLst>
      <p:ext uri="{BB962C8B-B14F-4D97-AF65-F5344CB8AC3E}">
        <p14:creationId xmlns:p14="http://schemas.microsoft.com/office/powerpoint/2010/main" val="351441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ver O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6756077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 baseline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7047936" y="3006015"/>
            <a:ext cx="4810985" cy="1237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450"/>
              </a:spcAft>
              <a:defRPr sz="2100" b="1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B:</a:t>
            </a:r>
            <a:br>
              <a:rPr lang="en-US" dirty="0"/>
            </a:br>
            <a:r>
              <a:rPr lang="en-US" dirty="0"/>
              <a:t>Click to add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612" y="4292601"/>
            <a:ext cx="4810441" cy="8614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en-US" dirty="0"/>
              <a:t>Click to add sub heading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760" y="0"/>
            <a:ext cx="2682240" cy="8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4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4" y="1186543"/>
            <a:ext cx="8264453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1" y="3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1064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1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79979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065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9947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 text only slide. Click to add title.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0372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2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right. Click to add title.</a:t>
            </a:r>
          </a:p>
        </p:txBody>
      </p:sp>
      <p:sp>
        <p:nvSpPr>
          <p:cNvPr id="17" name="Picture Placeholder 16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470252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4661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text +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8403" y="1185864"/>
            <a:ext cx="5181600" cy="49910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b="0"/>
            </a:lvl1pPr>
          </a:lstStyle>
          <a:p>
            <a:r>
              <a:rPr lang="en-US" dirty="0"/>
              <a:t>Click this icon to insert image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470252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2" y="2"/>
            <a:ext cx="10976665" cy="893261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1350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 column: text with image on left. Click to add title.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693033"/>
            <a:ext cx="8725517" cy="1649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8725517" y="6693033"/>
            <a:ext cx="2251147" cy="1649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0976665" y="6693033"/>
            <a:ext cx="1215336" cy="1649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76256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766221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cover: click to add heading</a:t>
            </a:r>
          </a:p>
        </p:txBody>
      </p:sp>
      <p:pic>
        <p:nvPicPr>
          <p:cNvPr id="4" name="Picture 13" descr="ECU_AUS_logo_C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667" y="-3174"/>
            <a:ext cx="1215335" cy="89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015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ver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37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4936" y="4681699"/>
            <a:ext cx="5978539" cy="179759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Aft>
                <a:spcPts val="600"/>
              </a:spcAft>
              <a:defRPr sz="2800" b="1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Cover Option A: Click to add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01823" y="177553"/>
            <a:ext cx="2700789" cy="8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959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-24680" y="940040"/>
            <a:ext cx="12216680" cy="976792"/>
          </a:xfrm>
          <a:prstGeom prst="rect">
            <a:avLst/>
          </a:prstGeom>
          <a:solidFill>
            <a:srgbClr val="00987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350" b="0" i="0" u="none" strike="noStrike" kern="0" cap="none" spc="0" normalizeH="0" baseline="0" noProof="0">
              <a:ln>
                <a:noFill/>
              </a:ln>
              <a:solidFill>
                <a:srgbClr val="10192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755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9322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37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133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93261"/>
            <a:ext cx="12192000" cy="1014992"/>
          </a:xfrm>
        </p:spPr>
        <p:txBody>
          <a:bodyPr/>
          <a:lstStyle/>
          <a:p>
            <a:r>
              <a:rPr lang="en-NZ" dirty="0"/>
              <a:t>Data Analysis and Visualisation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2971801" y="3786821"/>
            <a:ext cx="5323114" cy="107721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80963" algn="ctr"/>
            <a:r>
              <a:rPr lang="en-AU" sz="3200">
                <a:latin typeface="Arial" panose="020B0604020202020204" pitchFamily="34" charset="0"/>
                <a:cs typeface="Arial" panose="020B0604020202020204" pitchFamily="34" charset="0"/>
              </a:rPr>
              <a:t>Cluster </a:t>
            </a:r>
            <a:r>
              <a:rPr lang="en-AU" sz="3200" dirty="0">
                <a:latin typeface="Arial" panose="020B0604020202020204" pitchFamily="34" charset="0"/>
                <a:cs typeface="Arial" panose="020B0604020202020204" pitchFamily="34" charset="0"/>
              </a:rPr>
              <a:t>Analysis and Hierarchical Clustering</a:t>
            </a:r>
          </a:p>
        </p:txBody>
      </p:sp>
    </p:spTree>
    <p:extLst>
      <p:ext uri="{BB962C8B-B14F-4D97-AF65-F5344CB8AC3E}">
        <p14:creationId xmlns:p14="http://schemas.microsoft.com/office/powerpoint/2010/main" val="300516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82550"/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Public Utility Data Revisited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Divisive Hierarchical Clustering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3BA39A-126E-4963-AC39-8C5087D76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734" y="2220330"/>
            <a:ext cx="5533263" cy="34829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8289E6-2924-4E9D-B86A-93080ED28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066" y="2300823"/>
            <a:ext cx="5461635" cy="341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9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next question is: How do we measure similarity/dissimilarity between clusters of observations?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This is important in the process of merging or dividing clusters.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There are a variety of linkage methods that we can use to do just this.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Linkage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283A90-812C-4EA8-93BA-A2CEFE692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898" y="2891414"/>
            <a:ext cx="2546203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630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three most commonly used linkage methods are:</a:t>
            </a:r>
          </a:p>
          <a:p>
            <a:pPr marL="1225533" lvl="1" indent="-457200">
              <a:buFont typeface="+mj-lt"/>
              <a:buAutoNum type="arabicParenR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Single Linkage (nearest neighbourhood or minimum distance)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Can handle non-elliptical clusters well if the gaps is significant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Sensitive to noise and outliers</a:t>
            </a:r>
          </a:p>
          <a:p>
            <a:pPr marL="1225533" lvl="1" indent="-457200">
              <a:buFont typeface="+mj-lt"/>
              <a:buAutoNum type="arabicParenR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Complete Linkage (furthest neighbourhood or maximum distance)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Less sensitive to noise and outliers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Tends to break up larger clusters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Biased toward globular clusters</a:t>
            </a:r>
          </a:p>
          <a:p>
            <a:pPr marL="1568421" lvl="2" indent="-342900"/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Linkage Methods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80E1B0-4AA2-49B9-A807-3DBE265C7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8289" y="2668899"/>
            <a:ext cx="2026920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16536B-3430-45F4-BF31-640E8687E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8289" y="4849338"/>
            <a:ext cx="2087880" cy="10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75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1225533" lvl="1" indent="-457200">
              <a:buFont typeface="+mj-lt"/>
              <a:buAutoNum type="arabicParenR" startAt="3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Average Linkage (average distance)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 compromise between Single and Complete Linkage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Less sensitive to noise and outliers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Biased toward globular clusters</a:t>
            </a:r>
          </a:p>
          <a:p>
            <a:pPr marL="1225533" lvl="1" indent="-457200">
              <a:buFont typeface="+mj-lt"/>
              <a:buAutoNum type="arabicParenR" startAt="3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 startAt="3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Centroid Linkage</a:t>
            </a:r>
          </a:p>
          <a:p>
            <a:pPr marL="1225533" lvl="1" indent="-457200">
              <a:buFont typeface="+mj-lt"/>
              <a:buAutoNum type="arabicParenR" startAt="3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 startAt="3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 startAt="3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25533" lvl="1" indent="-457200">
              <a:buFont typeface="+mj-lt"/>
              <a:buAutoNum type="arabicParenR" startAt="3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Ward’s Method.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Similar to Average Linkage</a:t>
            </a:r>
          </a:p>
          <a:p>
            <a:pPr marL="1568421" lvl="2" indent="-342900"/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Based on sum of squares of distances instead.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Linkage Methods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BEDFCF-2A83-41FA-9CB8-6AEA2F9B1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903" y="2147742"/>
            <a:ext cx="2019300" cy="104394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182" y="3317080"/>
            <a:ext cx="2270760" cy="121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52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82550"/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Public Utility Data Revisited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Divisive Hierarchical Clustering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4C4F59-3926-40F1-886B-1474546A0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7" y="2677471"/>
            <a:ext cx="3400425" cy="2228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D7F14C-962B-490C-B231-F86FBB661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853" y="2657468"/>
            <a:ext cx="3400425" cy="2217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A474B8-6E4F-49BC-95E9-748FC2241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0439" y="2697473"/>
            <a:ext cx="3411855" cy="21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There are two measures that can be used to evaluate clustering structures.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Agglomerative Coefficient (for AHC)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Average of all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1−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d>
                      <m:d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d>
                      <m:dPr>
                        <m:ctrlP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the dissimilarity of observation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to its first cluster that it merged with, divided by the dissimilarity of the merger in the final step of the algorithm.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Measures the amount of clustering structure found, with values closer </a:t>
                </a:r>
                <a:r>
                  <a:rPr lang="en-US" sz="20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to one suggesting </a:t>
                </a: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stronger clustering structure.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Divisive coefficient (for DHC) works in a similar way.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endParaRPr lang="en-US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Cophenetic Correlation Coefficient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Correlation between the input dissimilarity matrix and the output dissimilarity matrix resulting from the dendrogram.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Measures how well the dendrogram depicts the original data structure.</a:t>
                </a:r>
              </a:p>
              <a:p>
                <a:pPr marL="1682721" lvl="2" indent="-457200">
                  <a:buFont typeface="Wingdings" panose="05000000000000000000" pitchFamily="2" charset="2"/>
                  <a:buChar char="v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Value of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0.75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or above is good.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611" r="-556" b="-341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200" dirty="0"/>
              <a:t>Evaluation of Structures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89760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In most exploratory application, the number of clusters </a:t>
                </a:r>
                <a14:m>
                  <m:oMath xmlns:m="http://schemas.openxmlformats.org/officeDocument/2006/math"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unknown.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In many cases, an experienced researcher in the area is able make an informed choice in regards to the number of clusters.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However, in the age of automation, it is necessary to have a method that will allow us to make a choice.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three methods for determining the optimal number of clusters </a:t>
                </a:r>
                <a14:m>
                  <m:oMath xmlns:m="http://schemas.openxmlformats.org/officeDocument/2006/math"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are:</a:t>
                </a:r>
              </a:p>
              <a:p>
                <a:pPr marL="1111233" lvl="1" indent="-342900"/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Elbow method</a:t>
                </a:r>
              </a:p>
              <a:p>
                <a:pPr marL="1111233" lvl="1" indent="-342900"/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Average silhouette method</a:t>
                </a:r>
              </a:p>
              <a:p>
                <a:pPr marL="1111233" lvl="1" indent="-342900"/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Gap statistics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73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200" dirty="0"/>
              <a:t>Selection of Final Clusters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1713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82550"/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Elbow Method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This method seeks to minimise the within-cluster sum of squares (WSS), i.e., within-cluster variability.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For each </a:t>
                </a:r>
                <a14:m>
                  <m:oMath xmlns:m="http://schemas.openxmlformats.org/officeDocument/2006/math"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(for </a:t>
                </a:r>
                <a14:m>
                  <m:oMath xmlns:m="http://schemas.openxmlformats.org/officeDocument/2006/math"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=1,2, …, </m:t>
                    </m:r>
                    <m:r>
                      <a:rPr lang="en-AU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), the WSS is calculated and then plotted.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location of a bend (knee) in the plot is generally considered as an indicator of the appropriate number of clusters.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  <a:blipFill>
                <a:blip r:embed="rId3"/>
                <a:stretch>
                  <a:fillRect l="-824" t="-134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5F4B85E-9B35-4CAE-B1A1-8CD372551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295" y="2167003"/>
            <a:ext cx="5635524" cy="2803673"/>
          </a:xfrm>
          <a:prstGeom prst="rect">
            <a:avLst/>
          </a:prstGeom>
          <a:noFill/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AU" sz="3200" dirty="0"/>
              <a:t>Selection of Final Clusters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93586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82550"/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Average Silhouette Method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This method measures the quality of the clustering by determining how well each object lies within its cluster.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high silhouette width indicates good clustering.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Average silhouette method computes the average silhouette of observations for different values of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Optimal number of clusters is given by the maximum AS width.</a:t>
                </a: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  <a:blipFill>
                <a:blip r:embed="rId3"/>
                <a:stretch>
                  <a:fillRect l="-824" t="-1345" r="-706" b="-61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AU" sz="3200" dirty="0"/>
              <a:t>Selection of Final Clusters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F6941-E370-4AC7-8C92-C4EB46EF4D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4120" y="2043112"/>
            <a:ext cx="6039803" cy="30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70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82550"/>
                <a:r>
                  <a:rPr lang="en-AU" sz="28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Gap Statistic Method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GS method compares the total within-cluster variation for different values of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with their expected values under null reference distribution.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optimal value of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is one that maximises GS.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more robust approach is to choose the smallest value of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such that the gap statistic is within one standard error of the gap at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61065" y="1186543"/>
                <a:ext cx="5181600" cy="4990420"/>
              </a:xfrm>
              <a:prstGeom prst="rect">
                <a:avLst/>
              </a:prstGeom>
              <a:blipFill>
                <a:blip r:embed="rId3"/>
                <a:stretch>
                  <a:fillRect l="-824" t="-1345" r="-105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AU" sz="3200" dirty="0"/>
              <a:t>Selection of Final Clusters</a:t>
            </a: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1E6E29-2B00-4EC2-A5F9-387A74FCC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822" y="2166885"/>
            <a:ext cx="6117814" cy="295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80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r>
              <a:rPr lang="en-A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What is it and why is it important?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Cluster analysis is a set of exploratory techniques (i.e. unsupervised) that searches multivariate data for a structure of “natural” groupings. 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Grouping can be achieved through various measures of distances, which are then used to define similarities (or dissimilarities) among the identified groups.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These groupings can provide informal assessments of dimensionality, multivariate outliers and suggest possible hypothesis concerning their associations.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In cluster analysis, grouping of samples or individuals is typically the focus, however grouping of variables is also valued.</a:t>
            </a: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Clustering Analysis</a:t>
            </a:r>
          </a:p>
        </p:txBody>
      </p:sp>
    </p:spTree>
    <p:extLst>
      <p:ext uri="{BB962C8B-B14F-4D97-AF65-F5344CB8AC3E}">
        <p14:creationId xmlns:p14="http://schemas.microsoft.com/office/powerpoint/2010/main" val="345421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The number of groups (clusters) is arbitrary and there is no “standard” approach in defining these them.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In most practice applications, it relies on the expertise of the researcher on the subject at hand and the purpose of the investigation.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We can also assess the groupings visually with dendrograms and heatmaps.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There are also measures that can be used to assess the overall cluster structure.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The choice of closeness measure will also have an impact.</a:t>
            </a:r>
          </a:p>
          <a:p>
            <a:pPr marL="82550"/>
            <a:endParaRPr lang="en-AU" sz="24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Clustering Analysis</a:t>
            </a:r>
          </a:p>
        </p:txBody>
      </p:sp>
    </p:spTree>
    <p:extLst>
      <p:ext uri="{BB962C8B-B14F-4D97-AF65-F5344CB8AC3E}">
        <p14:creationId xmlns:p14="http://schemas.microsoft.com/office/powerpoint/2010/main" val="664019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5181600" cy="49904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Public utility data of 22 U.S. companies (taken from Johnson and Wichern, 1992)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AU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3200" dirty="0"/>
              <a:t>Distance Matrix</a:t>
            </a:r>
            <a:endParaRPr lang="en-US" sz="3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6E5380C-91C6-4E63-B592-180A29C33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60000">
            <a:off x="5072849" y="1150723"/>
            <a:ext cx="5068007" cy="55328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6441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10508262" cy="49904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Euclidean distance matrix on the standardised data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3200" dirty="0"/>
              <a:t>Distance Matrix</a:t>
            </a:r>
            <a:endParaRPr lang="en-US" sz="3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DC1A8-DEA3-43C3-AECE-EAC349D27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787486"/>
            <a:ext cx="819150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00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68403" y="1186543"/>
            <a:ext cx="10508262" cy="49904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AU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Visualisation of distance matrix through shading of classes.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A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065" y="-3174"/>
            <a:ext cx="10515600" cy="89643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3200" dirty="0"/>
              <a:t>Distance Matrix</a:t>
            </a:r>
            <a:endParaRPr lang="en-US" sz="3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60758-B61A-4CFA-9BBF-71B59E959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575" y="1816717"/>
            <a:ext cx="6038850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238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092200" y="1270969"/>
            <a:ext cx="9864725" cy="4990420"/>
          </a:xfrm>
        </p:spPr>
        <p:txBody>
          <a:bodyPr>
            <a:noAutofit/>
          </a:bodyPr>
          <a:lstStyle/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/>
              <a:t>Hierarchical clustering (HC) aims to create cluster hierarchy, which is commonly displayed in a tree diagram called </a:t>
            </a:r>
            <a:r>
              <a:rPr lang="en-AU" sz="2000" i="1" dirty="0"/>
              <a:t>dendrogram</a:t>
            </a:r>
            <a:r>
              <a:rPr lang="en-AU" sz="2000" dirty="0"/>
              <a:t>.</a:t>
            </a: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/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/>
              <a:t>A dendrogram illustrates where </a:t>
            </a:r>
          </a:p>
          <a:p>
            <a:pPr marL="425450" indent="-342900">
              <a:tabLst>
                <a:tab pos="450850" algn="l"/>
              </a:tabLst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AU" sz="2000" dirty="0"/>
              <a:t>clustering occurred at each step of the</a:t>
            </a:r>
          </a:p>
          <a:p>
            <a:pPr marL="425450" indent="-342900">
              <a:tabLst>
                <a:tab pos="450850" algn="l"/>
              </a:tabLst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AU" sz="2000" dirty="0"/>
              <a:t>process.</a:t>
            </a: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0850" indent="-368300">
              <a:buFont typeface="Wingdings" panose="05000000000000000000" pitchFamily="2" charset="2"/>
              <a:buChar char="Ø"/>
            </a:pPr>
            <a:r>
              <a:rPr lang="en-AU" sz="2000" dirty="0"/>
              <a:t>HC can be performed on both the</a:t>
            </a:r>
          </a:p>
          <a:p>
            <a:pPr marL="450850" indent="-368300"/>
            <a:r>
              <a:rPr lang="en-AU" sz="2000" dirty="0"/>
              <a:t>	individuals (samples) and variables.</a:t>
            </a: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endParaRPr lang="en-AU" sz="1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25450" indent="-342900">
              <a:buFont typeface="Wingdings" panose="05000000000000000000" pitchFamily="2" charset="2"/>
              <a:buChar char="Ø"/>
            </a:pPr>
            <a:r>
              <a:rPr lang="en-AU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AU" sz="2000" dirty="0"/>
              <a:t>There are two main types of HC:</a:t>
            </a:r>
          </a:p>
          <a:p>
            <a:pPr marL="1111233" lvl="1" indent="-342900"/>
            <a:r>
              <a:rPr lang="en-AU" sz="2000" dirty="0"/>
              <a:t>Agglomerative HC (also known as Agglomerative Nesting; AGNES)</a:t>
            </a:r>
          </a:p>
          <a:p>
            <a:pPr marL="1111233" lvl="1" indent="-342900"/>
            <a:r>
              <a:rPr lang="en-AU" sz="2000" dirty="0"/>
              <a:t>Divisive HC (also known as Divisive Analysis; DIANA)</a:t>
            </a:r>
            <a:endParaRPr lang="en-AU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Hierarchical Clustering</a:t>
            </a:r>
          </a:p>
        </p:txBody>
      </p:sp>
      <p:pic>
        <p:nvPicPr>
          <p:cNvPr id="4" name="Picture 4" descr="Dendrogram of hierarchical cluster analysis. Each cluster has been given a cluster number (e.g., C1,C2). The words inside each cluster can be found in Supplementary Material.">
            <a:extLst>
              <a:ext uri="{FF2B5EF4-FFF2-40B4-BE49-F238E27FC236}">
                <a16:creationId xmlns:a16="http://schemas.microsoft.com/office/drawing/2014/main" id="{8C9B84B7-7A41-427C-B85D-1FC315AA2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550" y="2004513"/>
            <a:ext cx="5276240" cy="304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1327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Agglomerative hierarchical clustering (AHC) takes a bottom-up approach in grouping the objects (individuals or variables).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AHC Procedure: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Each object begins as its own cluster, i.e.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objects </a:t>
                </a:r>
                <a14:m>
                  <m:oMath xmlns:m="http://schemas.openxmlformats.org/officeDocument/2006/math">
                    <m:r>
                      <a:rPr lang="en-AU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clusters.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Create the distance/similarity matrix among the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clusters.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most </a:t>
                </a:r>
                <a:r>
                  <a:rPr lang="en-AU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similar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objects are grouped or merged according to the distance/similarity matrix to form a new cluster.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Create a new distance/similarity matrix based on the new cluster, and the remaining clusters.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Repeat steps 3) and 4) until all clusters are fused into one.</a:t>
                </a:r>
              </a:p>
              <a:p>
                <a:pPr marL="1111233" lvl="1" indent="-34290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AHC makes clustering decisions based on local patterns without accounting for global distribution.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611" r="-92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Agglomerative Hierarchical Clustering</a:t>
            </a:r>
          </a:p>
        </p:txBody>
      </p:sp>
    </p:spTree>
    <p:extLst>
      <p:ext uri="{BB962C8B-B14F-4D97-AF65-F5344CB8AC3E}">
        <p14:creationId xmlns:p14="http://schemas.microsoft.com/office/powerpoint/2010/main" val="322253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</p:spPr>
            <p:txBody>
              <a:bodyPr>
                <a:noAutofit/>
              </a:bodyPr>
              <a:lstStyle/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Divisive hierarchical clustering (DHC) works in the opposite direction and take a top-down approach and divides the objects (individual or variables) into smaller subgroups or clusters. </a:t>
                </a: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DHC Procedure: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Start with a single cluster consisting of all </a:t>
                </a:r>
                <a14:m>
                  <m:oMath xmlns:m="http://schemas.openxmlformats.org/officeDocument/2006/math">
                    <m:r>
                      <a:rPr lang="en-AU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objects. 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single cluster is divided into two smaller clusters in such a way that 1</a:t>
                </a:r>
                <a:r>
                  <a:rPr lang="en-AU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st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cluster is most </a:t>
                </a:r>
                <a:r>
                  <a:rPr lang="en-AU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dissimilar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to the 2</a:t>
                </a:r>
                <a:r>
                  <a:rPr lang="en-AU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nd</a:t>
                </a: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cluster according to some distance/similarity.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Each of these two smaller clusters are then further divided into dissimilar group. </a:t>
                </a:r>
              </a:p>
              <a:p>
                <a:pPr marL="1225533" lvl="1" indent="-457200">
                  <a:buFont typeface="+mj-lt"/>
                  <a:buAutoNum type="arabicParenR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 process repeats itself until each object is its own cluster.</a:t>
                </a:r>
              </a:p>
              <a:p>
                <a:pPr marL="1111233" lvl="1" indent="-342900"/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25450" indent="-342900">
                  <a:buFont typeface="Wingdings" panose="05000000000000000000" pitchFamily="2" charset="2"/>
                  <a:buChar char="Ø"/>
                </a:pPr>
                <a:r>
                  <a:rPr lang="en-AU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DHC makes clustering decisions based on global information</a:t>
                </a:r>
                <a:endParaRPr lang="en-AU" sz="1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2200" y="1270969"/>
                <a:ext cx="9864725" cy="4990420"/>
              </a:xfrm>
              <a:blipFill>
                <a:blip r:embed="rId3"/>
                <a:stretch>
                  <a:fillRect t="-61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Divisive Hierarchical Clustering</a:t>
            </a:r>
          </a:p>
        </p:txBody>
      </p:sp>
    </p:spTree>
    <p:extLst>
      <p:ext uri="{BB962C8B-B14F-4D97-AF65-F5344CB8AC3E}">
        <p14:creationId xmlns:p14="http://schemas.microsoft.com/office/powerpoint/2010/main" val="22772142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101920"/>
      </a:dk1>
      <a:lt1>
        <a:srgbClr val="FFFFFF"/>
      </a:lt1>
      <a:dk2>
        <a:srgbClr val="404140"/>
      </a:dk2>
      <a:lt2>
        <a:srgbClr val="FFFFFF"/>
      </a:lt2>
      <a:accent1>
        <a:srgbClr val="004B85"/>
      </a:accent1>
      <a:accent2>
        <a:srgbClr val="BE2F36"/>
      </a:accent2>
      <a:accent3>
        <a:srgbClr val="FFC658"/>
      </a:accent3>
      <a:accent4>
        <a:srgbClr val="F16121"/>
      </a:accent4>
      <a:accent5>
        <a:srgbClr val="009878"/>
      </a:accent5>
      <a:accent6>
        <a:srgbClr val="EFECE5"/>
      </a:accent6>
      <a:hlink>
        <a:srgbClr val="004B85"/>
      </a:hlink>
      <a:folHlink>
        <a:srgbClr val="F16121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U Science PowerPoint Template_Widescreen_Nov18" id="{38E290FD-FA73-034D-9C7A-50BD8EBE3BDA}" vid="{1A5AF8DA-9E09-3644-A572-21D1127A8D2F}"/>
    </a:ext>
  </a:extLst>
</a:theme>
</file>

<file path=ppt/theme/theme2.xml><?xml version="1.0" encoding="utf-8"?>
<a:theme xmlns:a="http://schemas.openxmlformats.org/drawingml/2006/main" name="Office Theme">
  <a:themeElements>
    <a:clrScheme name="World Ready Science">
      <a:dk1>
        <a:srgbClr val="101920"/>
      </a:dk1>
      <a:lt1>
        <a:srgbClr val="FFFFFF"/>
      </a:lt1>
      <a:dk2>
        <a:srgbClr val="404140"/>
      </a:dk2>
      <a:lt2>
        <a:srgbClr val="FFFFFF"/>
      </a:lt2>
      <a:accent1>
        <a:srgbClr val="004B85"/>
      </a:accent1>
      <a:accent2>
        <a:srgbClr val="BE2F36"/>
      </a:accent2>
      <a:accent3>
        <a:srgbClr val="FFC658"/>
      </a:accent3>
      <a:accent4>
        <a:srgbClr val="F16121"/>
      </a:accent4>
      <a:accent5>
        <a:srgbClr val="009878"/>
      </a:accent5>
      <a:accent6>
        <a:srgbClr val="EFECE5"/>
      </a:accent6>
      <a:hlink>
        <a:srgbClr val="004B85"/>
      </a:hlink>
      <a:folHlink>
        <a:srgbClr val="F1612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U Medical and Health Sciences PowerPoint Template_Widescreen_Apr19" id="{D10DD285-2DF1-9C4F-B5C8-5578DD628922}" vid="{A8463ABB-FE07-0249-9E07-D7B4EEEA80D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4D70A4D3BDAC4DA844CF94BDC718DE" ma:contentTypeVersion="12" ma:contentTypeDescription="Create a new document." ma:contentTypeScope="" ma:versionID="4b92428a8fbacb6eb7801fec34e5fea9">
  <xsd:schema xmlns:xsd="http://www.w3.org/2001/XMLSchema" xmlns:xs="http://www.w3.org/2001/XMLSchema" xmlns:p="http://schemas.microsoft.com/office/2006/metadata/properties" xmlns:ns3="491914aa-29b3-4b6b-a714-ce49462a8929" xmlns:ns4="3fe1c992-d9d2-4d9a-b246-62445b7e203e" targetNamespace="http://schemas.microsoft.com/office/2006/metadata/properties" ma:root="true" ma:fieldsID="555e1e72aaeb452e1be9c626cc95755e" ns3:_="" ns4:_="">
    <xsd:import namespace="491914aa-29b3-4b6b-a714-ce49462a8929"/>
    <xsd:import namespace="3fe1c992-d9d2-4d9a-b246-62445b7e20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1914aa-29b3-4b6b-a714-ce49462a89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e1c992-d9d2-4d9a-b246-62445b7e203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374702C-53B7-4CB4-99DC-B67BAA9A8E84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3fe1c992-d9d2-4d9a-b246-62445b7e203e"/>
    <ds:schemaRef ds:uri="http://schemas.microsoft.com/office/2006/documentManagement/types"/>
    <ds:schemaRef ds:uri="491914aa-29b3-4b6b-a714-ce49462a8929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40D579D-3DB6-4A56-80B8-416764EFDA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1914aa-29b3-4b6b-a714-ce49462a8929"/>
    <ds:schemaRef ds:uri="3fe1c992-d9d2-4d9a-b246-62445b7e2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95F39B7-F234-4D61-B91F-F454A610C29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1216</Words>
  <Application>Microsoft Office PowerPoint</Application>
  <PresentationFormat>Widescreen</PresentationFormat>
  <Paragraphs>180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Cambria Math</vt:lpstr>
      <vt:lpstr>Arial</vt:lpstr>
      <vt:lpstr>Calibri</vt:lpstr>
      <vt:lpstr>Wingdings</vt:lpstr>
      <vt:lpstr>1_Office Theme</vt:lpstr>
      <vt:lpstr>Office Theme</vt:lpstr>
      <vt:lpstr>Data Analysis and Visualisation</vt:lpstr>
      <vt:lpstr>Clustering Analysis</vt:lpstr>
      <vt:lpstr>Clustering Analysis</vt:lpstr>
      <vt:lpstr>Distance Matrix</vt:lpstr>
      <vt:lpstr>Distance Matrix</vt:lpstr>
      <vt:lpstr>Distance Matrix</vt:lpstr>
      <vt:lpstr>Hierarchical Clustering</vt:lpstr>
      <vt:lpstr>Agglomerative Hierarchical Clustering</vt:lpstr>
      <vt:lpstr>Divisive Hierarchical Clustering</vt:lpstr>
      <vt:lpstr>Divisive Hierarchical Clustering</vt:lpstr>
      <vt:lpstr>Linkage Methods</vt:lpstr>
      <vt:lpstr>Linkage Methods</vt:lpstr>
      <vt:lpstr>Linkage Methods</vt:lpstr>
      <vt:lpstr>Divisive Hierarchical Clustering</vt:lpstr>
      <vt:lpstr>Evaluation of Structures</vt:lpstr>
      <vt:lpstr>Selection of Final Clusters</vt:lpstr>
      <vt:lpstr>Selection of Final Clusters</vt:lpstr>
      <vt:lpstr>Selection of Final Clusters</vt:lpstr>
      <vt:lpstr>Selection of Final Clusters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and Visualisation</dc:title>
  <dc:creator>Johnny LO</dc:creator>
  <cp:lastModifiedBy>Lis Conde Hernandez</cp:lastModifiedBy>
  <cp:revision>21</cp:revision>
  <dcterms:created xsi:type="dcterms:W3CDTF">2020-03-09T04:06:44Z</dcterms:created>
  <dcterms:modified xsi:type="dcterms:W3CDTF">2020-03-24T00:37:25Z</dcterms:modified>
</cp:coreProperties>
</file>